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8229600" cx="14630400"/>
  <p:notesSz cx="8229600" cy="146304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Public Sans"/>
      <p:regular r:id="rId29"/>
      <p:bold r:id="rId30"/>
      <p:italic r:id="rId31"/>
      <p:boldItalic r:id="rId32"/>
    </p:embeddedFont>
    <p:embeddedFont>
      <p:font typeface="Gill Sans"/>
      <p:regular r:id="rId33"/>
      <p:bold r:id="rId34"/>
    </p:embeddedFont>
    <p:embeddedFont>
      <p:font typeface="Playfair Display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o/dXZml1Flgjr2KZQxp3+/vu5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ublic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ublicSans-italic.fntdata"/><Relationship Id="rId30" Type="http://schemas.openxmlformats.org/officeDocument/2006/relationships/font" Target="fonts/PublicSans-bold.fntdata"/><Relationship Id="rId11" Type="http://schemas.openxmlformats.org/officeDocument/2006/relationships/slide" Target="slides/slide7.xml"/><Relationship Id="rId33" Type="http://schemas.openxmlformats.org/officeDocument/2006/relationships/font" Target="fonts/GillSans-regular.fntdata"/><Relationship Id="rId10" Type="http://schemas.openxmlformats.org/officeDocument/2006/relationships/slide" Target="slides/slide6.xml"/><Relationship Id="rId32" Type="http://schemas.openxmlformats.org/officeDocument/2006/relationships/font" Target="fonts/PublicSans-boldItalic.fntdata"/><Relationship Id="rId13" Type="http://schemas.openxmlformats.org/officeDocument/2006/relationships/slide" Target="slides/slide9.xml"/><Relationship Id="rId35" Type="http://schemas.openxmlformats.org/officeDocument/2006/relationships/font" Target="fonts/PlayfairDisplay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GillSans-bold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SemiBold-italic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SemiBold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PlayfairDisplaySemi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3cb3f7f2d_1_1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g3b3cb3f7f2d_1_1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b3cb3f7f2d_1_1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3cb3f7f2d_1_1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g3b3cb3f7f2d_1_1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b3cb3f7f2d_1_1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3cb3f7f2d_1_1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3b3cb3f7f2d_1_1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b3cb3f7f2d_1_1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3cb3f7f2d_1_14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g3b3cb3f7f2d_1_14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b3cb3f7f2d_1_14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3cb3f7f2d_1_15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3b3cb3f7f2d_1_15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b3cb3f7f2d_1_15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3cb3f7f2d_1_16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3b3cb3f7f2d_1_16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b3cb3f7f2d_1_1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3cb3f7f2d_1_17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3b3cb3f7f2d_1_17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3b3cb3f7f2d_1_17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3cb3f7f2d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b3cb3f7f2d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3b3cb3f7f2d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3cb3f7f2d_1_18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3b3cb3f7f2d_1_18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b3cb3f7f2d_1_1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3cb3f7f2d_1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b3cb3f7f2d_1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3b3cb3f7f2d_1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ctrTitle"/>
          </p:nvPr>
        </p:nvSpPr>
        <p:spPr>
          <a:xfrm>
            <a:off x="2901335" y="962758"/>
            <a:ext cx="10364488" cy="30497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Gill Sans"/>
              <a:buNone/>
              <a:defRPr sz="791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2901336" y="4237446"/>
            <a:ext cx="10364486" cy="11731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b="0" sz="216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16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16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2899801" y="395169"/>
            <a:ext cx="596869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1725197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22"/>
          <p:cNvCxnSpPr/>
          <p:nvPr/>
        </p:nvCxnSpPr>
        <p:spPr>
          <a:xfrm>
            <a:off x="2901336" y="4234250"/>
            <a:ext cx="1036448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23"/>
          <p:cNvCxnSpPr/>
          <p:nvPr/>
        </p:nvCxnSpPr>
        <p:spPr>
          <a:xfrm>
            <a:off x="1744675" y="2216506"/>
            <a:ext cx="1152902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1745087" y="2107356"/>
            <a:ext cx="10371785" cy="22655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Gill Sans"/>
              <a:buNone/>
              <a:defRPr sz="43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1745087" y="4567435"/>
            <a:ext cx="10356535" cy="1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16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16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" name="Google Shape;44;p24"/>
          <p:cNvCxnSpPr/>
          <p:nvPr/>
        </p:nvCxnSpPr>
        <p:spPr>
          <a:xfrm>
            <a:off x="1745087" y="4565982"/>
            <a:ext cx="10356535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1739061" y="965867"/>
            <a:ext cx="11526762" cy="1271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1736797" y="2413054"/>
            <a:ext cx="5574182" cy="4138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7696525" y="2420812"/>
            <a:ext cx="5574182" cy="4129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25"/>
          <p:cNvCxnSpPr/>
          <p:nvPr/>
        </p:nvCxnSpPr>
        <p:spPr>
          <a:xfrm>
            <a:off x="1744675" y="2216506"/>
            <a:ext cx="1152902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1736630" y="964996"/>
            <a:ext cx="11529193" cy="126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" type="body"/>
          </p:nvPr>
        </p:nvSpPr>
        <p:spPr>
          <a:xfrm>
            <a:off x="1736629" y="2423459"/>
            <a:ext cx="5574182" cy="962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40"/>
              <a:buNone/>
              <a:defRPr b="0" sz="264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216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9pPr>
          </a:lstStyle>
          <a:p/>
        </p:txBody>
      </p:sp>
      <p:sp>
        <p:nvSpPr>
          <p:cNvPr id="56" name="Google Shape;56;p26"/>
          <p:cNvSpPr txBox="1"/>
          <p:nvPr>
            <p:ph idx="2" type="body"/>
          </p:nvPr>
        </p:nvSpPr>
        <p:spPr>
          <a:xfrm>
            <a:off x="1736629" y="3389124"/>
            <a:ext cx="5574182" cy="3173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3" type="body"/>
          </p:nvPr>
        </p:nvSpPr>
        <p:spPr>
          <a:xfrm>
            <a:off x="7694835" y="2427604"/>
            <a:ext cx="5574182" cy="9626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640"/>
              <a:buNone/>
              <a:defRPr b="0" sz="264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216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920"/>
            </a:lvl9pPr>
          </a:lstStyle>
          <a:p/>
        </p:txBody>
      </p:sp>
      <p:sp>
        <p:nvSpPr>
          <p:cNvPr id="58" name="Google Shape;58;p26"/>
          <p:cNvSpPr txBox="1"/>
          <p:nvPr>
            <p:ph idx="4" type="body"/>
          </p:nvPr>
        </p:nvSpPr>
        <p:spPr>
          <a:xfrm>
            <a:off x="7694835" y="3385790"/>
            <a:ext cx="5574182" cy="31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26"/>
          <p:cNvCxnSpPr/>
          <p:nvPr/>
        </p:nvCxnSpPr>
        <p:spPr>
          <a:xfrm>
            <a:off x="1744675" y="2216506"/>
            <a:ext cx="1152902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/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27"/>
          <p:cNvCxnSpPr/>
          <p:nvPr/>
        </p:nvCxnSpPr>
        <p:spPr>
          <a:xfrm>
            <a:off x="1744675" y="2216506"/>
            <a:ext cx="1152902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 txBox="1"/>
          <p:nvPr>
            <p:ph type="title"/>
          </p:nvPr>
        </p:nvSpPr>
        <p:spPr>
          <a:xfrm>
            <a:off x="1733606" y="958768"/>
            <a:ext cx="3927719" cy="26965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Gill Sans"/>
              <a:buNone/>
              <a:defRPr sz="28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" type="body"/>
          </p:nvPr>
        </p:nvSpPr>
        <p:spPr>
          <a:xfrm>
            <a:off x="6052457" y="958769"/>
            <a:ext cx="7214964" cy="5590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2" type="body"/>
          </p:nvPr>
        </p:nvSpPr>
        <p:spPr>
          <a:xfrm>
            <a:off x="1733606" y="3846590"/>
            <a:ext cx="3930016" cy="2697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920"/>
              <a:buNone/>
              <a:defRPr sz="192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 sz="1679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44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0" name="Google Shape;80;p29"/>
          <p:cNvCxnSpPr/>
          <p:nvPr/>
        </p:nvCxnSpPr>
        <p:spPr>
          <a:xfrm>
            <a:off x="1737936" y="3846589"/>
            <a:ext cx="3923388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0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83" name="Google Shape;83;p3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30"/>
          <p:cNvSpPr txBox="1"/>
          <p:nvPr>
            <p:ph type="title"/>
          </p:nvPr>
        </p:nvSpPr>
        <p:spPr>
          <a:xfrm>
            <a:off x="1741447" y="1355416"/>
            <a:ext cx="6638794" cy="21967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Gill Sans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/>
          <p:nvPr>
            <p:ph idx="2" type="pic"/>
          </p:nvPr>
        </p:nvSpPr>
        <p:spPr>
          <a:xfrm>
            <a:off x="9749268" y="1347051"/>
            <a:ext cx="3349405" cy="463959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" name="Google Shape;87;p30"/>
          <p:cNvSpPr txBox="1"/>
          <p:nvPr>
            <p:ph idx="1" type="body"/>
          </p:nvPr>
        </p:nvSpPr>
        <p:spPr>
          <a:xfrm>
            <a:off x="1740395" y="3775191"/>
            <a:ext cx="6629285" cy="2404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16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 sz="1679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44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" name="Google Shape;88;p30"/>
          <p:cNvSpPr txBox="1"/>
          <p:nvPr>
            <p:ph idx="10" type="dt"/>
          </p:nvPr>
        </p:nvSpPr>
        <p:spPr>
          <a:xfrm>
            <a:off x="1736859" y="6563828"/>
            <a:ext cx="6632821" cy="384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1" type="ftr"/>
          </p:nvPr>
        </p:nvSpPr>
        <p:spPr>
          <a:xfrm>
            <a:off x="1736858" y="382369"/>
            <a:ext cx="6649205" cy="3851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1" name="Google Shape;91;p30"/>
          <p:cNvCxnSpPr/>
          <p:nvPr/>
        </p:nvCxnSpPr>
        <p:spPr>
          <a:xfrm>
            <a:off x="1736859" y="3772326"/>
            <a:ext cx="663282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/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" type="body"/>
          </p:nvPr>
        </p:nvSpPr>
        <p:spPr>
          <a:xfrm rot="5400000">
            <a:off x="5433492" y="-1272718"/>
            <a:ext cx="4140736" cy="11523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1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" name="Google Shape;98;p31"/>
          <p:cNvCxnSpPr/>
          <p:nvPr/>
        </p:nvCxnSpPr>
        <p:spPr>
          <a:xfrm>
            <a:off x="1744675" y="2216506"/>
            <a:ext cx="1152902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 rot="5400000">
            <a:off x="9500445" y="2785257"/>
            <a:ext cx="5591867" cy="1938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 txBox="1"/>
          <p:nvPr>
            <p:ph idx="1" type="body"/>
          </p:nvPr>
        </p:nvSpPr>
        <p:spPr>
          <a:xfrm rot="5400000">
            <a:off x="3634971" y="-942597"/>
            <a:ext cx="5591867" cy="939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2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" name="Google Shape;105;p32"/>
          <p:cNvCxnSpPr/>
          <p:nvPr/>
        </p:nvCxnSpPr>
        <p:spPr>
          <a:xfrm>
            <a:off x="11326933" y="958768"/>
            <a:ext cx="0" cy="5591867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1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7351776"/>
            <a:ext cx="14630400" cy="8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/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Gill Sans"/>
              <a:buNone/>
              <a:defRPr b="0" i="0" sz="384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1"/>
          <p:cNvSpPr txBox="1"/>
          <p:nvPr>
            <p:ph idx="1" type="body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576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0519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528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•"/>
              <a:defRPr b="0" i="0" sz="1679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0039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20039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20039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2004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2004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0" type="dt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1" type="ftr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576073" y="958767"/>
            <a:ext cx="973223" cy="60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359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1"/>
          <p:cNvCxnSpPr/>
          <p:nvPr/>
        </p:nvCxnSpPr>
        <p:spPr>
          <a:xfrm>
            <a:off x="0" y="7354096"/>
            <a:ext cx="146304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" title="ChatGPT Image Dec 27, 2025, 02_55_50 AM.png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1614900" y="7353500"/>
            <a:ext cx="130155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Power Query Task: Data Cleaning &amp; Analysis</a:t>
            </a:r>
            <a:endParaRPr b="0" i="0" sz="445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/>
          <p:nvPr/>
        </p:nvSpPr>
        <p:spPr>
          <a:xfrm>
            <a:off x="2101100" y="600305"/>
            <a:ext cx="10221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Key Insights Post-Cleaning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793790" y="1808798"/>
            <a:ext cx="6407944" cy="2955250"/>
          </a:xfrm>
          <a:prstGeom prst="roundRect">
            <a:avLst>
              <a:gd fmla="val 3224" name="adj"/>
            </a:avLst>
          </a:prstGeom>
          <a:solidFill>
            <a:srgbClr val="F0DE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9" name="Google Shape;2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23027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/>
          <p:nvPr/>
        </p:nvSpPr>
        <p:spPr>
          <a:xfrm>
            <a:off x="2014074" y="2236094"/>
            <a:ext cx="3218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Customer Concentration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1028224" y="3184918"/>
            <a:ext cx="5939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lang="en-US" sz="205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Top 5% of customers drive 72.4% of total revenue, highlighting reliance on key accounts like MULBERRIES BOUTIQUE.</a:t>
            </a:r>
            <a:endParaRPr sz="2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7428548" y="1808798"/>
            <a:ext cx="6408063" cy="2955250"/>
          </a:xfrm>
          <a:prstGeom prst="roundRect">
            <a:avLst>
              <a:gd fmla="val 3224" name="adj"/>
            </a:avLst>
          </a:prstGeom>
          <a:solidFill>
            <a:srgbClr val="F0DE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8"/>
          <p:cNvSpPr/>
          <p:nvPr/>
        </p:nvSpPr>
        <p:spPr>
          <a:xfrm>
            <a:off x="7662982" y="204323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4" name="Google Shape;2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48" y="223027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/>
          <p:nvPr/>
        </p:nvSpPr>
        <p:spPr>
          <a:xfrm>
            <a:off x="8563107" y="221466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80/20 Product Rule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7662975" y="3097995"/>
            <a:ext cx="59391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lang="en-US" sz="215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Only 168 styles account for 81% of revenue, showing a significant Pareto distribution in inventory.</a:t>
            </a:r>
            <a:endParaRPr sz="21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fmla="val 3675" name="adj"/>
            </a:avLst>
          </a:prstGeom>
          <a:solidFill>
            <a:srgbClr val="F0DE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9" name="Google Shape;2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5412343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"/>
          <p:cNvSpPr/>
          <p:nvPr/>
        </p:nvSpPr>
        <p:spPr>
          <a:xfrm>
            <a:off x="1821199" y="551635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Size Dominance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1028224" y="6366996"/>
            <a:ext cx="5939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lang="en-US" sz="205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Mid-range sizes (L, XL, M) dominate over 65% of sales volume, indicating skewed market demand.</a:t>
            </a:r>
            <a:endParaRPr sz="2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7428548" y="4990862"/>
            <a:ext cx="6408063" cy="2592348"/>
          </a:xfrm>
          <a:prstGeom prst="roundRect">
            <a:avLst>
              <a:gd fmla="val 3675" name="adj"/>
            </a:avLst>
          </a:prstGeom>
          <a:solidFill>
            <a:srgbClr val="F0DE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4" name="Google Shape;3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148" y="5412343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8"/>
          <p:cNvSpPr/>
          <p:nvPr/>
        </p:nvSpPr>
        <p:spPr>
          <a:xfrm>
            <a:off x="8563132" y="551635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Seasonal Volatility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7662982" y="6195546"/>
            <a:ext cx="5939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lang="en-US" sz="20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Extreme sales peaks in June and September 2021 suggest specific high-volume turnover windows.</a:t>
            </a:r>
            <a:endParaRPr sz="2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"/>
          <p:cNvSpPr/>
          <p:nvPr/>
        </p:nvSpPr>
        <p:spPr>
          <a:xfrm>
            <a:off x="793790" y="740312"/>
            <a:ext cx="1190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793790" y="237422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20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cleaned data was loaded into Power BI, enabling detailed analysis of sales and financial performance.</a:t>
            </a:r>
            <a:endParaRPr sz="2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reencoded.png" id="314" name="Google Shape;3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10" y="2859643"/>
            <a:ext cx="4221480" cy="4221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4341" y="2859643"/>
            <a:ext cx="4221599" cy="422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07391" y="2859643"/>
            <a:ext cx="4221599" cy="42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3cb3f7f2d_1_122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3" name="Google Shape;323;g3b3cb3f7f2d_1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0" y="910375"/>
            <a:ext cx="14261399" cy="7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3cb3f7f2d_1_133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0" name="Google Shape;330;g3b3cb3f7f2d_1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13" y="953725"/>
            <a:ext cx="14008974" cy="70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3cb3f7f2d_1_141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7" name="Google Shape;337;g3b3cb3f7f2d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725"/>
            <a:ext cx="14630401" cy="73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3cb3f7f2d_1_149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4" name="Google Shape;344;g3b3cb3f7f2d_1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925"/>
            <a:ext cx="14630401" cy="682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3cb3f7f2d_1_157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1" name="Google Shape;351;g3b3cb3f7f2d_1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00" y="997025"/>
            <a:ext cx="12399669" cy="70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3cb3f7f2d_1_165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8" name="Google Shape;358;g3b3cb3f7f2d_1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34" y="845375"/>
            <a:ext cx="12635409" cy="72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3cb3f7f2d_1_173"/>
          <p:cNvSpPr/>
          <p:nvPr/>
        </p:nvSpPr>
        <p:spPr>
          <a:xfrm>
            <a:off x="203175" y="90575"/>
            <a:ext cx="14261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5" name="Google Shape;365;g3b3cb3f7f2d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64" y="823750"/>
            <a:ext cx="12719098" cy="74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1" name="Google Shape;3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0"/>
          <p:cNvSpPr/>
          <p:nvPr/>
        </p:nvSpPr>
        <p:spPr>
          <a:xfrm>
            <a:off x="793800" y="1631400"/>
            <a:ext cx="75564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Conclusion: From Chaos to Clarity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3" name="Google Shape;373;p10"/>
          <p:cNvSpPr/>
          <p:nvPr/>
        </p:nvSpPr>
        <p:spPr>
          <a:xfrm>
            <a:off x="793800" y="4267801"/>
            <a:ext cx="75564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20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extensive data cleaning transformed an unusable dataset into a high-fidelity resource for decision-making. Future data collection should implement strict schema validation to prevent similar "categorical chaos" and structural shifts.</a:t>
            </a:r>
            <a:endParaRPr sz="2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3cb3f7f2d_1_1"/>
          <p:cNvSpPr/>
          <p:nvPr/>
        </p:nvSpPr>
        <p:spPr>
          <a:xfrm>
            <a:off x="5216940" y="70324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1" i="0" lang="en-US" sz="505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Team</a:t>
            </a:r>
            <a:endParaRPr b="1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b3cb3f7f2d_1_1"/>
          <p:cNvSpPr/>
          <p:nvPr/>
        </p:nvSpPr>
        <p:spPr>
          <a:xfrm>
            <a:off x="793790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b3cb3f7f2d_1_1"/>
          <p:cNvSpPr/>
          <p:nvPr/>
        </p:nvSpPr>
        <p:spPr>
          <a:xfrm>
            <a:off x="1028224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g3b3cb3f7f2d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b3cb3f7f2d_1_1"/>
          <p:cNvSpPr/>
          <p:nvPr/>
        </p:nvSpPr>
        <p:spPr>
          <a:xfrm>
            <a:off x="1028224" y="301513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Project Overview: From Raw to Refined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b3cb3f7f2d_1_1"/>
          <p:cNvSpPr/>
          <p:nvPr/>
        </p:nvSpPr>
        <p:spPr>
          <a:xfrm>
            <a:off x="5216962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b3cb3f7f2d_1_1"/>
          <p:cNvSpPr/>
          <p:nvPr/>
        </p:nvSpPr>
        <p:spPr>
          <a:xfrm>
            <a:off x="5451396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g3b3cb3f7f2d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b3cb3f7f2d_1_1"/>
          <p:cNvSpPr/>
          <p:nvPr/>
        </p:nvSpPr>
        <p:spPr>
          <a:xfrm>
            <a:off x="5451401" y="3015152"/>
            <a:ext cx="3672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Lateefah Abdu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-Rahman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7" name="Google Shape;127;g3b3cb3f7f2d_1_1"/>
          <p:cNvSpPr/>
          <p:nvPr/>
        </p:nvSpPr>
        <p:spPr>
          <a:xfrm>
            <a:off x="9640133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b3cb3f7f2d_1_1"/>
          <p:cNvSpPr/>
          <p:nvPr/>
        </p:nvSpPr>
        <p:spPr>
          <a:xfrm>
            <a:off x="9874568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g3b3cb3f7f2d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b3cb3f7f2d_1_1"/>
          <p:cNvSpPr/>
          <p:nvPr/>
        </p:nvSpPr>
        <p:spPr>
          <a:xfrm>
            <a:off x="9874568" y="301513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Hauwa 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Dauda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Atta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b3cb3f7f2d_1_1"/>
          <p:cNvSpPr/>
          <p:nvPr/>
        </p:nvSpPr>
        <p:spPr>
          <a:xfrm>
            <a:off x="793790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b3cb3f7f2d_1_1"/>
          <p:cNvSpPr/>
          <p:nvPr/>
        </p:nvSpPr>
        <p:spPr>
          <a:xfrm>
            <a:off x="1028224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g3b3cb3f7f2d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390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b3cb3f7f2d_1_1"/>
          <p:cNvSpPr/>
          <p:nvPr/>
        </p:nvSpPr>
        <p:spPr>
          <a:xfrm>
            <a:off x="1028224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Jimoh Abdu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r-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Rahman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b3cb3f7f2d_1_1"/>
          <p:cNvSpPr/>
          <p:nvPr/>
        </p:nvSpPr>
        <p:spPr>
          <a:xfrm>
            <a:off x="5216962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b3cb3f7f2d_1_1"/>
          <p:cNvSpPr/>
          <p:nvPr/>
        </p:nvSpPr>
        <p:spPr>
          <a:xfrm>
            <a:off x="5451396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7" name="Google Shape;137;g3b3cb3f7f2d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562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b3cb3f7f2d_1_1"/>
          <p:cNvSpPr/>
          <p:nvPr/>
        </p:nvSpPr>
        <p:spPr>
          <a:xfrm>
            <a:off x="5451396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Damilare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b3cb3f7f2d_1_1"/>
          <p:cNvSpPr/>
          <p:nvPr/>
        </p:nvSpPr>
        <p:spPr>
          <a:xfrm>
            <a:off x="9640133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b3cb3f7f2d_1_1"/>
          <p:cNvSpPr/>
          <p:nvPr/>
        </p:nvSpPr>
        <p:spPr>
          <a:xfrm>
            <a:off x="9874568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1" name="Google Shape;141;g3b3cb3f7f2d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1734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b3cb3f7f2d_1_1"/>
          <p:cNvSpPr/>
          <p:nvPr/>
        </p:nvSpPr>
        <p:spPr>
          <a:xfrm>
            <a:off x="9874568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Oluwajuwonlo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b3cb3f7f2d_1_1"/>
          <p:cNvSpPr/>
          <p:nvPr/>
        </p:nvSpPr>
        <p:spPr>
          <a:xfrm>
            <a:off x="793790" y="5787985"/>
            <a:ext cx="130428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b3cb3f7f2d_1_1"/>
          <p:cNvSpPr/>
          <p:nvPr/>
        </p:nvSpPr>
        <p:spPr>
          <a:xfrm>
            <a:off x="1028224" y="6022419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5" name="Google Shape;145;g3b3cb3f7f2d_1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5390" y="620946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b3cb3f7f2d_1_1"/>
          <p:cNvSpPr/>
          <p:nvPr/>
        </p:nvSpPr>
        <p:spPr>
          <a:xfrm>
            <a:off x="1028224" y="692967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Toyyib Olalekan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9" name="Google Shape;379;g3b3cb3f7f2d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b3cb3f7f2d_1_181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2227413" y="298963"/>
            <a:ext cx="10175576" cy="76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3cb3f7f2d_1_189"/>
          <p:cNvSpPr/>
          <p:nvPr/>
        </p:nvSpPr>
        <p:spPr>
          <a:xfrm>
            <a:off x="793790" y="70324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1" lang="en-US" sz="505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OUTLINE</a:t>
            </a:r>
            <a:endParaRPr b="1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b3cb3f7f2d_1_189"/>
          <p:cNvSpPr/>
          <p:nvPr/>
        </p:nvSpPr>
        <p:spPr>
          <a:xfrm>
            <a:off x="793790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b3cb3f7f2d_1_189"/>
          <p:cNvSpPr/>
          <p:nvPr/>
        </p:nvSpPr>
        <p:spPr>
          <a:xfrm>
            <a:off x="1028224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g3b3cb3f7f2d_1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b3cb3f7f2d_1_189"/>
          <p:cNvSpPr/>
          <p:nvPr/>
        </p:nvSpPr>
        <p:spPr>
          <a:xfrm>
            <a:off x="1028224" y="301513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Bashir Aminat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b3cb3f7f2d_1_189"/>
          <p:cNvSpPr/>
          <p:nvPr/>
        </p:nvSpPr>
        <p:spPr>
          <a:xfrm>
            <a:off x="5216962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b3cb3f7f2d_1_189"/>
          <p:cNvSpPr/>
          <p:nvPr/>
        </p:nvSpPr>
        <p:spPr>
          <a:xfrm>
            <a:off x="5451396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9" name="Google Shape;159;g3b3cb3f7f2d_1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b3cb3f7f2d_1_189"/>
          <p:cNvSpPr/>
          <p:nvPr/>
        </p:nvSpPr>
        <p:spPr>
          <a:xfrm>
            <a:off x="5451401" y="3015152"/>
            <a:ext cx="3672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Lateefah Abdu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r-Rahman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g3b3cb3f7f2d_1_189"/>
          <p:cNvSpPr/>
          <p:nvPr/>
        </p:nvSpPr>
        <p:spPr>
          <a:xfrm>
            <a:off x="9640133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b3cb3f7f2d_1_189"/>
          <p:cNvSpPr/>
          <p:nvPr/>
        </p:nvSpPr>
        <p:spPr>
          <a:xfrm>
            <a:off x="9874568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3" name="Google Shape;163;g3b3cb3f7f2d_1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b3cb3f7f2d_1_189"/>
          <p:cNvSpPr/>
          <p:nvPr/>
        </p:nvSpPr>
        <p:spPr>
          <a:xfrm>
            <a:off x="9874568" y="301513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Hauwa 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Dauda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Atta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b3cb3f7f2d_1_189"/>
          <p:cNvSpPr/>
          <p:nvPr/>
        </p:nvSpPr>
        <p:spPr>
          <a:xfrm>
            <a:off x="793790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b3cb3f7f2d_1_189"/>
          <p:cNvSpPr/>
          <p:nvPr/>
        </p:nvSpPr>
        <p:spPr>
          <a:xfrm>
            <a:off x="1028224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g3b3cb3f7f2d_1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390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b3cb3f7f2d_1_189"/>
          <p:cNvSpPr/>
          <p:nvPr/>
        </p:nvSpPr>
        <p:spPr>
          <a:xfrm>
            <a:off x="1028224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Jimoh Abdu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r-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Rahman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b3cb3f7f2d_1_189"/>
          <p:cNvSpPr/>
          <p:nvPr/>
        </p:nvSpPr>
        <p:spPr>
          <a:xfrm>
            <a:off x="5216962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b3cb3f7f2d_1_189"/>
          <p:cNvSpPr/>
          <p:nvPr/>
        </p:nvSpPr>
        <p:spPr>
          <a:xfrm>
            <a:off x="5451396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1" name="Google Shape;171;g3b3cb3f7f2d_1_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562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b3cb3f7f2d_1_189"/>
          <p:cNvSpPr/>
          <p:nvPr/>
        </p:nvSpPr>
        <p:spPr>
          <a:xfrm>
            <a:off x="5451396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Damilare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b3cb3f7f2d_1_189"/>
          <p:cNvSpPr/>
          <p:nvPr/>
        </p:nvSpPr>
        <p:spPr>
          <a:xfrm>
            <a:off x="9640133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b3cb3f7f2d_1_189"/>
          <p:cNvSpPr/>
          <p:nvPr/>
        </p:nvSpPr>
        <p:spPr>
          <a:xfrm>
            <a:off x="9874568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5" name="Google Shape;175;g3b3cb3f7f2d_1_1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1734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b3cb3f7f2d_1_189"/>
          <p:cNvSpPr/>
          <p:nvPr/>
        </p:nvSpPr>
        <p:spPr>
          <a:xfrm>
            <a:off x="9874568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Oluwajuwonlo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b3cb3f7f2d_1_189"/>
          <p:cNvSpPr/>
          <p:nvPr/>
        </p:nvSpPr>
        <p:spPr>
          <a:xfrm>
            <a:off x="793790" y="5787985"/>
            <a:ext cx="13042800" cy="1730400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b3cb3f7f2d_1_189"/>
          <p:cNvSpPr/>
          <p:nvPr/>
        </p:nvSpPr>
        <p:spPr>
          <a:xfrm>
            <a:off x="1028224" y="6022419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9" name="Google Shape;179;g3b3cb3f7f2d_1_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5390" y="620946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b3cb3f7f2d_1_189"/>
          <p:cNvSpPr/>
          <p:nvPr/>
        </p:nvSpPr>
        <p:spPr>
          <a:xfrm>
            <a:off x="1028224" y="692967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Toyyib Olalekan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" title="2150952353.jpg"/>
          <p:cNvPicPr preferRelativeResize="0"/>
          <p:nvPr/>
        </p:nvPicPr>
        <p:blipFill rotWithShape="1">
          <a:blip r:embed="rId3">
            <a:alphaModFix/>
          </a:blip>
          <a:srcRect b="0" l="25562" r="25562" t="0"/>
          <a:stretch/>
        </p:blipFill>
        <p:spPr>
          <a:xfrm>
            <a:off x="0" y="0"/>
            <a:ext cx="603504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"/>
          <p:cNvSpPr/>
          <p:nvPr/>
        </p:nvSpPr>
        <p:spPr>
          <a:xfrm>
            <a:off x="6280200" y="1148474"/>
            <a:ext cx="75564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Project Overview: From Raw to Refined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6280200" y="3677730"/>
            <a:ext cx="75564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25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demonstrates a comprehensive data cleaning, transformation, and analysis process using Power Query, Excel, and Power BI. We tackle a "dirty" dataset to extract valuable insights.</a:t>
            </a:r>
            <a:endParaRPr sz="25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/>
          <p:nvPr/>
        </p:nvSpPr>
        <p:spPr>
          <a:xfrm>
            <a:off x="1609263" y="603172"/>
            <a:ext cx="107481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Challenge: "Dirty" Amazon Sales Data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793725" y="2537080"/>
            <a:ext cx="130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25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Amazon International Apparel Sales Data, with 37,432 rows, presented significant challenges:</a:t>
            </a:r>
            <a:endParaRPr sz="25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793790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AF6"/>
          </a:solidFill>
          <a:ln cap="flat" cmpd="sng" w="3047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763310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Missing Values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1142524" y="4524375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7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1,040 rows lacked transactional data; 2,474 rows missed critical SKU information.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5216962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AF6"/>
          </a:solidFill>
          <a:ln cap="flat" cmpd="sng" w="3047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5186482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565696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Categorical Chaos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65696" y="4524375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7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'Size' column was inconsistent: alphabetical, numeric, outliers (600, 1000), and special labels.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9640133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AF6"/>
          </a:solidFill>
          <a:ln cap="flat" cmpd="sng" w="3047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9609653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Formatting Issues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9988868" y="4524375"/>
            <a:ext cx="35903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7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Trailing punctuation, concatenation errors, and excessive whitespace plagued SKU and Size fields.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/>
          <p:nvPr/>
        </p:nvSpPr>
        <p:spPr>
          <a:xfrm>
            <a:off x="1177400" y="453453"/>
            <a:ext cx="60954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200"/>
              <a:buFont typeface="Playfair Display SemiBold"/>
              <a:buNone/>
            </a:pPr>
            <a:r>
              <a:rPr b="1" lang="en-US" sz="450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More Data Quality Issues</a:t>
            </a:r>
            <a:endParaRPr sz="4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748784" y="2066806"/>
            <a:ext cx="3716298" cy="2945130"/>
          </a:xfrm>
          <a:prstGeom prst="roundRect">
            <a:avLst>
              <a:gd fmla="val 4968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"/>
          <p:cNvSpPr/>
          <p:nvPr/>
        </p:nvSpPr>
        <p:spPr>
          <a:xfrm>
            <a:off x="748784" y="2036326"/>
            <a:ext cx="3716298" cy="121920"/>
          </a:xfrm>
          <a:prstGeom prst="roundRect">
            <a:avLst>
              <a:gd fmla="val 73704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>
            <a:off x="2286000" y="1745933"/>
            <a:ext cx="641747" cy="641747"/>
          </a:xfrm>
          <a:prstGeom prst="roundRect">
            <a:avLst>
              <a:gd fmla="val 142486" name="adj"/>
            </a:avLst>
          </a:prstGeom>
          <a:solidFill>
            <a:srgbClr val="E1C2C2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"/>
          <p:cNvSpPr/>
          <p:nvPr/>
        </p:nvSpPr>
        <p:spPr>
          <a:xfrm>
            <a:off x="2478524" y="1906310"/>
            <a:ext cx="256699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lang="en-US" sz="20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993100" y="2601635"/>
            <a:ext cx="3227665" cy="668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lang="en-US" sz="21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Redundancy &amp; Logic Errors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993100" y="3398401"/>
            <a:ext cx="3227665" cy="1369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lang="en-US" sz="16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Index and Months columns were redundant; GROSS AMT had rounding issues; DATE column showed mixed formats.</a:t>
            </a:r>
            <a:endParaRPr sz="16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4678918" y="2066806"/>
            <a:ext cx="3716298" cy="2945130"/>
          </a:xfrm>
          <a:prstGeom prst="roundRect">
            <a:avLst>
              <a:gd fmla="val 4968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4678918" y="2036326"/>
            <a:ext cx="3716298" cy="121920"/>
          </a:xfrm>
          <a:prstGeom prst="roundRect">
            <a:avLst>
              <a:gd fmla="val 73704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"/>
          <p:cNvSpPr/>
          <p:nvPr/>
        </p:nvSpPr>
        <p:spPr>
          <a:xfrm>
            <a:off x="6216134" y="1745933"/>
            <a:ext cx="641747" cy="641747"/>
          </a:xfrm>
          <a:prstGeom prst="roundRect">
            <a:avLst>
              <a:gd fmla="val 142486" name="adj"/>
            </a:avLst>
          </a:prstGeom>
          <a:solidFill>
            <a:srgbClr val="CCC4EC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"/>
          <p:cNvSpPr/>
          <p:nvPr/>
        </p:nvSpPr>
        <p:spPr>
          <a:xfrm>
            <a:off x="6408658" y="1906310"/>
            <a:ext cx="256699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lang="en-US" sz="20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4923234" y="2601635"/>
            <a:ext cx="2674382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lang="en-US" sz="21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Corruption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4923234" y="3064193"/>
            <a:ext cx="3227665" cy="1369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lang="en-US" sz="16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Half of the DATE column failed standard parsing, indicating mixed MM/DD vs. DD/MM formats.</a:t>
            </a:r>
            <a:endParaRPr sz="16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748784" y="5546646"/>
            <a:ext cx="7646432" cy="1926312"/>
          </a:xfrm>
          <a:prstGeom prst="roundRect">
            <a:avLst>
              <a:gd fmla="val 7595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"/>
          <p:cNvSpPr/>
          <p:nvPr/>
        </p:nvSpPr>
        <p:spPr>
          <a:xfrm>
            <a:off x="748784" y="5516166"/>
            <a:ext cx="7646432" cy="121920"/>
          </a:xfrm>
          <a:prstGeom prst="roundRect">
            <a:avLst>
              <a:gd fmla="val 73704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"/>
          <p:cNvSpPr/>
          <p:nvPr/>
        </p:nvSpPr>
        <p:spPr>
          <a:xfrm>
            <a:off x="4251127" y="5225772"/>
            <a:ext cx="641747" cy="641747"/>
          </a:xfrm>
          <a:prstGeom prst="roundRect">
            <a:avLst>
              <a:gd fmla="val 142486" name="adj"/>
            </a:avLst>
          </a:prstGeom>
          <a:solidFill>
            <a:srgbClr val="B4DAE4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"/>
          <p:cNvSpPr/>
          <p:nvPr/>
        </p:nvSpPr>
        <p:spPr>
          <a:xfrm>
            <a:off x="4443651" y="5386149"/>
            <a:ext cx="256699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lang="en-US" sz="2000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993100" y="5974319"/>
            <a:ext cx="40647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lang="en-US" sz="21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Structural Inconsistencies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993100" y="6565463"/>
            <a:ext cx="71577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lang="en-US" sz="16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dataset was effectively multiple tables merged, requiring separation and re-integration.</a:t>
            </a:r>
            <a:endParaRPr sz="16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"/>
          <p:cNvSpPr/>
          <p:nvPr/>
        </p:nvSpPr>
        <p:spPr>
          <a:xfrm>
            <a:off x="721650" y="566973"/>
            <a:ext cx="1091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Cleaning Process: Initial Steps in Power Query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871607" y="2598085"/>
            <a:ext cx="6342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cleaning began by importing the CSV into Power BI and transforming the data in Power Query.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721638" y="3638771"/>
            <a:ext cx="6342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Char char="•"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Separated the original dataset into two distinct tables based on index ranges.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721638" y="4593612"/>
            <a:ext cx="6342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Char char="•"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Forced date column datatype to recognize mixed formats (MM/DD vs DD/MM).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700207" y="5644164"/>
            <a:ext cx="6342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Char char="•"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Deleted redundant 'Month' and 'Stock' columns.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5" title="2149482297.jpg"/>
          <p:cNvPicPr preferRelativeResize="0"/>
          <p:nvPr/>
        </p:nvPicPr>
        <p:blipFill rotWithShape="1">
          <a:blip r:embed="rId3">
            <a:alphaModFix/>
          </a:blip>
          <a:srcRect b="0" l="16724" r="16724" t="0"/>
          <a:stretch/>
        </p:blipFill>
        <p:spPr>
          <a:xfrm>
            <a:off x="8174355" y="1323856"/>
            <a:ext cx="6342105" cy="634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/>
          <p:nvPr/>
        </p:nvSpPr>
        <p:spPr>
          <a:xfrm>
            <a:off x="1020600" y="793683"/>
            <a:ext cx="98406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Advanced Cleaning &amp; Transformation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lang="en-US" sz="1750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"/>
          <p:cNvSpPr/>
          <p:nvPr/>
        </p:nvSpPr>
        <p:spPr>
          <a:xfrm>
            <a:off x="643771" y="301490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SKU Reconstruction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579478" y="3505319"/>
            <a:ext cx="419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9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Used CONCATENATE to fill missing SKUs by combining 'Style' and 'Size' columns.</a:t>
            </a:r>
            <a:endParaRPr sz="19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5216931" y="2485550"/>
            <a:ext cx="623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lang="en-US" sz="1750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Table Alignment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9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Rearranged columns in the second table to match the first; ensured consistent font casing.</a:t>
            </a:r>
            <a:endParaRPr sz="19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9640112" y="2485550"/>
            <a:ext cx="623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lang="en-US" sz="1750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6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Size Extraction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6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9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Added a 'Size' column to the second table by extracting text after delimiters in the SKU column.</a:t>
            </a:r>
            <a:endParaRPr sz="19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6"/>
          <p:cNvSpPr/>
          <p:nvPr/>
        </p:nvSpPr>
        <p:spPr>
          <a:xfrm>
            <a:off x="793823" y="4990849"/>
            <a:ext cx="749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lang="en-US" sz="1750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04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6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686634" y="5520214"/>
            <a:ext cx="2936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Append &amp; Standardize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6"/>
          <p:cNvSpPr/>
          <p:nvPr/>
        </p:nvSpPr>
        <p:spPr>
          <a:xfrm>
            <a:off x="643771" y="6010632"/>
            <a:ext cx="640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9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Appended the two cleaned tables; standardized font cases and corrected values across the merged dataset.</a:t>
            </a:r>
            <a:endParaRPr sz="19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6"/>
          <p:cNvSpPr/>
          <p:nvPr/>
        </p:nvSpPr>
        <p:spPr>
          <a:xfrm>
            <a:off x="7428554" y="4990853"/>
            <a:ext cx="623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layfair Display"/>
              <a:buNone/>
            </a:pPr>
            <a:r>
              <a:rPr lang="en-US" sz="1750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05</a:t>
            </a:r>
            <a:endParaRPr sz="17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6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lang="en-US" sz="22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Duplicate Removal</a:t>
            </a:r>
            <a:endParaRPr sz="2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9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Removed duplicate records using 'Date', 'Customer', and 'SKU' as reference keys.</a:t>
            </a:r>
            <a:endParaRPr sz="19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/>
          <p:nvPr/>
        </p:nvSpPr>
        <p:spPr>
          <a:xfrm>
            <a:off x="721650" y="566973"/>
            <a:ext cx="78798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5050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Building a Date Table for Analysis</a:t>
            </a:r>
            <a:endParaRPr sz="5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828800" y="2456149"/>
            <a:ext cx="6342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After cleaning, a dedicated date table was created in Power BI to facilitate time-based analysis.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721538" y="3685828"/>
            <a:ext cx="6342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Char char="•"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Created 'DateTable' using </a:t>
            </a:r>
            <a:r>
              <a:rPr lang="en-US" sz="2000">
                <a:solidFill>
                  <a:schemeClr val="dk1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CALENDARAUTO()</a:t>
            </a: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721600" y="4204099"/>
            <a:ext cx="6342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Char char="•"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Generated new columns for 'Month', 'Day of the Week', and 'Year'.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721650" y="5343291"/>
            <a:ext cx="6342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Char char="•"/>
            </a:pPr>
            <a:r>
              <a:rPr lang="en-US"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This enables calculation of revenue and sales per month/year.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7" title="2148664151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7750" y="1326550"/>
            <a:ext cx="6217225" cy="62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2025-12-27T16:56:21Z</dcterms:created>
</cp:coreProperties>
</file>